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3F539A0-6E94-46C4-A7D8-1DB0D6144F2D}">
  <a:tblStyle styleId="{C3F539A0-6E94-46C4-A7D8-1DB0D6144F2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7" name="Google Shape;257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1" name="Google Shape;271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8" name="Google Shape;278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 is a Patrol Base?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patrol base is a security perimeter set up when a fire team, squad or platoon conducting a patrol halts for an extended period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should not be occupied for more than 24 hours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Never use the same patrol base twice</a:t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Occupation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Assuming there are no security threats, PL confirms PB location and leaves the ABs, security squad, and WSL at PB site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Returns to LPOP and leaves SAW gunner and Rifleman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Gives them engagement criteria, compromise plan, and GOTWA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Returns to rest of platoon and guides them to PB</a:t>
            </a:r>
            <a:endParaRPr/>
          </a:p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Occupation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Once squads are emplaced, PL and one SL inspect the perimeter and make adjustments as necessary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After inspection, each sector sends a two man Recon/Surveillance team to center of PB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PL briefs R&amp;S teams on recon method and criteria (water, sign of enemy, roads, trails, possible rally points)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PL directs when the teams leave; typically only one leaves the perimeter at a time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Three methods: Post, T, Apex</a:t>
            </a:r>
            <a:endParaRPr/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Occupation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Platoon remains at 100% alert during R&amp;S (Everyone on a knee, rucks on)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Upon completion of R&amp;S, PL confirms or denies the patrol base location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denied, the platoon makes plans to move to alternate patrol base site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confirmed, Patrol Base is considered ‘occupied’.</a:t>
            </a:r>
            <a:br>
              <a:rPr lang="en"/>
            </a:br>
            <a:r>
              <a:rPr lang="en"/>
              <a:t>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 makes any perimeter adjustments based off R&amp;S patrols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Platoon starts defensive plan</a:t>
            </a:r>
            <a:endParaRPr/>
          </a:p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Establishment/Priorities of Work</a:t>
            </a:r>
            <a:endParaRPr/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Not a laundry list of tasks that need to be accomplished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Centralized at the platoon level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Minimum 33% security at all times and with ALL belt feds manned (when not being cleaned)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Radios monitored at all times 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POW conducted off the line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LPOP does not conduct POW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Clear task, conditions, and standards given</a:t>
            </a:r>
            <a:endParaRPr/>
          </a:p>
        </p:txBody>
      </p:sp>
      <p:sp>
        <p:nvSpPr>
          <p:cNvPr id="141" name="Google Shape;141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Priorities of Work</a:t>
            </a:r>
            <a:endParaRPr/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Including but not limited to: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Security (Continuous)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Withdrawal Plan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Communication (Continuous)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Mission Prep/Planning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Weapon and Equipment Maintenance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Water Resupply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 Plan</a:t>
            </a: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Which includes rest plan, alert plan/stand to, resupply, sanitation and hygiene</a:t>
            </a:r>
            <a:endParaRPr/>
          </a:p>
        </p:txBody>
      </p:sp>
      <p:sp>
        <p:nvSpPr>
          <p:cNvPr id="148" name="Google Shape;14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</a:t>
            </a:r>
            <a:endParaRPr/>
          </a:p>
        </p:txBody>
      </p:sp>
      <p:sp>
        <p:nvSpPr>
          <p:cNvPr id="154" name="Google Shape;15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PB is established, the security/defense plan is built prior to anything else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leg’s designated squad leader builds a sector sketch with interlocking fields of fire for every fighting position </a:t>
            </a: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Needs to have even distribution of firepower</a:t>
            </a: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Claymore position needs to be marked on sketch, and set up to cover any defilades or the front of the leg as a whole.</a:t>
            </a: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Claymore clacker usually kept at a M249 position as they will always be manned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far edges of the sector sketch need to interlock with the other legs of the PB; gun positions are not included with sector sketch</a:t>
            </a:r>
            <a:endParaRPr/>
          </a:p>
        </p:txBody>
      </p:sp>
      <p:sp>
        <p:nvSpPr>
          <p:cNvPr id="155" name="Google Shape;15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 </a:t>
            </a:r>
            <a:endParaRPr/>
          </a:p>
        </p:txBody>
      </p:sp>
      <p:sp>
        <p:nvSpPr>
          <p:cNvPr id="161" name="Google Shape;16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Gun positions build range cards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each squad and gun team builds their sketch, they return their sketch to the PL who spot checks and makes any necessary adjustments.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Withdrawal plan is created and disseminated, consisting of a black and gold plan, alternate PB location, signal for withdrawal, and order of withdrawal</a:t>
            </a:r>
            <a:endParaRPr/>
          </a:p>
        </p:txBody>
      </p:sp>
      <p:sp>
        <p:nvSpPr>
          <p:cNvPr id="162" name="Google Shape;16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Example Sector Sketch</a:t>
            </a:r>
            <a:endParaRPr/>
          </a:p>
        </p:txBody>
      </p:sp>
      <p:sp>
        <p:nvSpPr>
          <p:cNvPr id="168" name="Google Shape;16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Typically built to be reusable; isosceles triangles for each line that come together to make equilateral triangle in shape of patrol base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Built from lum tape, MRE cardboard boxes, and waterproofed with lamination paper or packing tape.</a:t>
            </a:r>
            <a:endParaRPr/>
          </a:p>
        </p:txBody>
      </p:sp>
      <p:sp>
        <p:nvSpPr>
          <p:cNvPr id="169" name="Google Shape;169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Black and Gold Plan</a:t>
            </a:r>
            <a:endParaRPr/>
          </a:p>
        </p:txBody>
      </p:sp>
      <p:sp>
        <p:nvSpPr>
          <p:cNvPr id="175" name="Google Shape;17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Consists of two different rendezvous points in opposite compass directions from each other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Used if PB is overrun or if platoon needs to make a hasty withdrawal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Generally at least one major terrain feature away from PB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All Rangers must know distance, direction, and description of RV points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Generally an easily identifiable terrain feature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Example: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647"/>
              <a:buNone/>
            </a:pPr>
            <a:r>
              <a:rPr lang="en"/>
              <a:t>Gold: 265°, 400m, hilltop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17647"/>
              <a:buNone/>
            </a:pPr>
            <a:r>
              <a:rPr lang="en"/>
              <a:t>Black: 45°, 500m, intersection of stream and road</a:t>
            </a:r>
            <a:endParaRPr/>
          </a:p>
        </p:txBody>
      </p:sp>
      <p:sp>
        <p:nvSpPr>
          <p:cNvPr id="176" name="Google Shape;17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 </a:t>
            </a:r>
            <a:endParaRPr/>
          </a:p>
        </p:txBody>
      </p:sp>
      <p:sp>
        <p:nvSpPr>
          <p:cNvPr id="182" name="Google Shape;18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Challenge and Password, running password, and number combos created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Challenge/password are two different words used to verify someone is a member of the patrol/platoon if outside the perimeter of the patrol base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Someone on security will ‘challenge’ someone with a word and a specific word must be said to complete the challenge (the password)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Thunder (challenge) Flash (Password)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3" name="Google Shape;18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Uses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avoid detection by eliminating movement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hide a unit during a long reconnaissance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perform maintenance on weapons, equipment, and to eat/rest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plan and issue orders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reorganize after infiltrating an enemy area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establish a base from which to execute operations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</a:t>
            </a:r>
            <a:endParaRPr/>
          </a:p>
        </p:txBody>
      </p:sp>
      <p:sp>
        <p:nvSpPr>
          <p:cNvPr id="189" name="Google Shape;18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 combo: Used for visual confirmation at distance or lowlight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 needs to be odd; (3,5,7,9 all work well)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Number combo is 7. Ranger on security sees movement in the dark in front of his position, flashes his IR light 3 times and receives 4 flashes in return, confirming element is friendly</a:t>
            </a:r>
            <a:endParaRPr/>
          </a:p>
        </p:txBody>
      </p:sp>
      <p:sp>
        <p:nvSpPr>
          <p:cNvPr id="190" name="Google Shape;190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</a:t>
            </a:r>
            <a:endParaRPr/>
          </a:p>
        </p:txBody>
      </p:sp>
      <p:sp>
        <p:nvSpPr>
          <p:cNvPr id="196" name="Google Shape;19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Running Password: a word repeated a set number of times for if an element needs to make a hasty return to PB.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Element leader will be yelling running password to let defensive perimeter know they’re friendly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Typically only used after contact has been initiated in some fashion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 “RANGER RANGER RANGER”</a:t>
            </a:r>
            <a:endParaRPr/>
          </a:p>
        </p:txBody>
      </p:sp>
      <p:sp>
        <p:nvSpPr>
          <p:cNvPr id="197" name="Google Shape;197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 </a:t>
            </a:r>
            <a:endParaRPr/>
          </a:p>
        </p:txBody>
      </p:sp>
      <p:sp>
        <p:nvSpPr>
          <p:cNvPr id="203" name="Google Shape;20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Stand-to procedure: 100% security at BMNT and EENT, PL needs to disseminate exact time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Alert Plan: How Rangers on the line will alert leadership to possible threats discreetly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Noise/light discipline strictly enforced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 One apex of the PB is designated as the entrance/exit and is the only place Rangers are allowed to leave and enter from; PSG counts Rangers out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Once security plan/sector sketches are complete and disseminated, PL spot checks and then the PB is considered established</a:t>
            </a:r>
            <a:endParaRPr/>
          </a:p>
        </p:txBody>
      </p:sp>
      <p:sp>
        <p:nvSpPr>
          <p:cNvPr id="204" name="Google Shape;20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</a:t>
            </a:r>
            <a:endParaRPr/>
          </a:p>
        </p:txBody>
      </p:sp>
      <p:sp>
        <p:nvSpPr>
          <p:cNvPr id="210" name="Google Shape;21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Hasty fighting positions are dug; all belt-feds stay manned 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18 inches deep at the front and sloping gently from front to rear with a grenade sump if possible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Dig in buddy-team pairs; one digs while the other pulls security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240 positions dig to name-tape level in Florida phase</a:t>
            </a:r>
            <a:endParaRPr/>
          </a:p>
        </p:txBody>
      </p:sp>
      <p:sp>
        <p:nvSpPr>
          <p:cNvPr id="211" name="Google Shape;211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Weapons Maintenance </a:t>
            </a:r>
            <a:endParaRPr/>
          </a:p>
        </p:txBody>
      </p:sp>
      <p:sp>
        <p:nvSpPr>
          <p:cNvPr id="217" name="Google Shape;21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security is established and positions are dug, Platoon conducts wpns maintenance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detailed at night, at most removing bolt and wiping down internal to the receiver and the bolt assembly or carrier group as to not lose small pieces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one 240 is ever off the line at one time; when off the line, they are replaced by a 249 and their covered leg of the patrol base is on 100% security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18" name="Google Shape;218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Wpn Maintenance Example Schedule </a:t>
            </a:r>
            <a:endParaRPr/>
          </a:p>
        </p:txBody>
      </p:sp>
      <p:sp>
        <p:nvSpPr>
          <p:cNvPr id="224" name="Google Shape;224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225" name="Google Shape;225;p37"/>
          <p:cNvGraphicFramePr/>
          <p:nvPr/>
        </p:nvGraphicFramePr>
        <p:xfrm>
          <a:off x="952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{C3F539A0-6E94-46C4-A7D8-1DB0D6144F2D}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Squad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 Min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 Min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 Min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1st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100% (240 off-line)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2nd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100% (240 off-line)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3rd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249, 203, 50% M4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100% (240 off-line)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HQ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PSG, MED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PL, RTO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</a:rPr>
                        <a:t>WSL, FO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6" name="Google Shape;226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Personal Hygiene</a:t>
            </a:r>
            <a:endParaRPr/>
          </a:p>
        </p:txBody>
      </p:sp>
      <p:sp>
        <p:nvSpPr>
          <p:cNvPr id="232" name="Google Shape;232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Minimum change of socks and any wet clothing at night, during day, minimum of shaving and brushing teeth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Medic digs slit trench and designates urination spots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Security doesn’t drop below 50%; conducted in buddy team pairs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 designates TCS</a:t>
            </a:r>
            <a:endParaRPr/>
          </a:p>
        </p:txBody>
      </p:sp>
      <p:sp>
        <p:nvSpPr>
          <p:cNvPr id="233" name="Google Shape;233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Mess Plan</a:t>
            </a:r>
            <a:endParaRPr/>
          </a:p>
        </p:txBody>
      </p:sp>
      <p:sp>
        <p:nvSpPr>
          <p:cNvPr id="239" name="Google Shape;239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less than 50% security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and eat one package at a time, consume the entire meal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trash returns to rucksack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Water resupply conducted if needed (usually in the morning)</a:t>
            </a:r>
            <a:br>
              <a:rPr lang="en"/>
            </a:b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Usually at least one rifleman from each squad, carrying either an empty ruck or duffel bag with everyone’s empty canteens/camelbacks with PSG</a:t>
            </a:r>
            <a:endParaRPr/>
          </a:p>
        </p:txBody>
      </p:sp>
      <p:sp>
        <p:nvSpPr>
          <p:cNvPr id="240" name="Google Shape;240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Rest Plan</a:t>
            </a:r>
            <a:endParaRPr/>
          </a:p>
        </p:txBody>
      </p:sp>
      <p:sp>
        <p:nvSpPr>
          <p:cNvPr id="246" name="Google Shape;246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Everyone’s favorite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less than 33% security, belt feds and claymores must be manned at all times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LPOP’s at 100% at all times</a:t>
            </a:r>
            <a:endParaRPr/>
          </a:p>
          <a:p>
            <a:pPr indent="-31750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PSG ensures LPOPs conduct POW prior to change over</a:t>
            </a:r>
            <a:endParaRPr/>
          </a:p>
        </p:txBody>
      </p:sp>
      <p:sp>
        <p:nvSpPr>
          <p:cNvPr id="247" name="Google Shape;247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Priorities of Work, Daytime</a:t>
            </a:r>
            <a:endParaRPr/>
          </a:p>
        </p:txBody>
      </p:sp>
      <p:sp>
        <p:nvSpPr>
          <p:cNvPr id="253" name="Google Shape;253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Stand-to at BMNT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Re-send R&amp;S teams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Re-establish LPOP on key terrain and avenues of approach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Re-adjust and expand perimeter as needed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detailed priorities of work are conducted</a:t>
            </a:r>
            <a:endParaRPr/>
          </a:p>
          <a:p>
            <a:pPr indent="0" lvl="0" marL="91440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54" name="Google Shape;254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Site Selection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Leader of the patrol selects a tentative site via map or aerial recon. Suitability must be confirmed before unit occupies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Plans must include an alternate site; will be used if first site is unusable or if patrol must unexpectedly evac the first patrol base.</a:t>
            </a:r>
            <a:endParaRPr/>
          </a:p>
          <a:p>
            <a:pPr indent="0" lvl="0" marL="45720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POW, Daytime</a:t>
            </a:r>
            <a:endParaRPr/>
          </a:p>
        </p:txBody>
      </p:sp>
      <p:sp>
        <p:nvSpPr>
          <p:cNvPr id="260" name="Google Shape;260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MGs are disassembled on ponchos for thorough cleaning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Leadership change-over/layouts (RGR school only)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Begin planning for follow-on operations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Disseminate the plan, conduct rehearsals and inspections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Distribute ammo and water </a:t>
            </a:r>
            <a:br>
              <a:rPr lang="en"/>
            </a:b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BL: repeat security plan and POW in a more detailed manner</a:t>
            </a:r>
            <a:endParaRPr/>
          </a:p>
          <a:p>
            <a:pPr indent="0" lvl="0" marL="45720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t/>
            </a:r>
            <a:endParaRPr/>
          </a:p>
        </p:txBody>
      </p:sp>
      <p:sp>
        <p:nvSpPr>
          <p:cNvPr id="261" name="Google Shape;261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267" name="Google Shape;267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Don’t use open red lens; get under 2 ponchos min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patrol base look as neat as possible in the AM; straight lines, neat ruck plan, to-standard fighting positions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SURE POW ARE CENTRALIZED</a:t>
            </a:r>
            <a:endParaRPr/>
          </a:p>
        </p:txBody>
      </p:sp>
      <p:sp>
        <p:nvSpPr>
          <p:cNvPr id="268" name="Google Shape;268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Planned Withdrawal</a:t>
            </a:r>
            <a:endParaRPr/>
          </a:p>
        </p:txBody>
      </p:sp>
      <p:sp>
        <p:nvSpPr>
          <p:cNvPr id="274" name="Google Shape;274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LPOP teams recovered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Secure all equipment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Fill slit trench and fighting positions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sure all trash is picked up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Platoon leaves through the 6 o’clock in the  order of movement towards either next patrol base site or towards the day’s objective</a:t>
            </a:r>
            <a:endParaRPr/>
          </a:p>
        </p:txBody>
      </p:sp>
      <p:sp>
        <p:nvSpPr>
          <p:cNvPr id="275" name="Google Shape;275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SOP’s to build prior to patrolling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281" name="Google Shape;281;p4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Compromise Plan for: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Security Halt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LDR Recon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Occupation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LPOP</a:t>
            </a:r>
            <a:endParaRPr/>
          </a:p>
        </p:txBody>
      </p:sp>
      <p:sp>
        <p:nvSpPr>
          <p:cNvPr id="282" name="Google Shape;282;p4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SOPs: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Occupation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Guns to Squads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H20 Resupply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Cache Recovery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LDR Recon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Ruck Plan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Alert Plan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Withdrawal Plan</a:t>
            </a:r>
            <a:endParaRPr/>
          </a:p>
        </p:txBody>
      </p:sp>
      <p:sp>
        <p:nvSpPr>
          <p:cNvPr id="283" name="Google Shape;283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Planning Considerations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patrol base must be located so that the unit can accomplish its mission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Needs: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Observation Posts w. Comms plan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Platoon/Squad/Fire Team Plan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Alert Plan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Withdrawal Plan to include: Withdrawal routes, rally point, alternate patrol base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Security system to ensure specific team members are awake at all times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Enforcement of noise/light discipline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conduction of required activities with min. movement and noise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Priorities of work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 Measures for PB Site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Terrain with little tactical value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Off main/natural lines of drift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 terrain that would impede foot movement; dense vegetation, preferably bushes and trees that spread close to the ground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Near a source of water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Terrain that can be defended for a short period and offers good cover and concealment</a:t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Security Measures for PB Site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known or suspected enemy positions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built up areas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hilltops and ridges, except as needed for maintaining comms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small valleys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Roads and Trails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Recon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Team establishes a security halt (100-200m at night, 200-400m day)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Patrol Leader preps leader’s recon team to include: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Himself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Fire Team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Patrol Leader issues GOTWA to Team Leaders, TL to their fire teams</a:t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Clearance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LDR Recon moves to tentative PB site in a squad column, fireteam wedge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Upon reaching LPOP (Listening post/observation post) position, recon patrol turns 90 degrees and continues to PB site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Once Recon patrol reaches the PB site, PL leaves one AB at tent. 6’ o'clock position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Security squad spreads out on-line, with one AB on the far left and one on the far right (Approx 50m across)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Line clears 50-75m, walking away from the 6 o'clock (HQ element walks behind them)</a:t>
            </a:r>
            <a:br>
              <a:rPr lang="en"/>
            </a:b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Looking for signs of enemy activity and security criteria previously mentioned</a:t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3433" y="0"/>
            <a:ext cx="771713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